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66CC"/>
    <a:srgbClr val="00FFCC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69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9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110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930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2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78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27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7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14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148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560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5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48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lfWbxZZ7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5926" y="-11776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LA CLOCHETTE</a:t>
            </a:r>
            <a:br>
              <a:rPr lang="en-US" sz="11500" b="1" u="sng" dirty="0" smtClean="0">
                <a:solidFill>
                  <a:schemeClr val="bg1"/>
                </a:solidFill>
              </a:rPr>
            </a:br>
            <a:r>
              <a:rPr lang="en-US" sz="4400" b="1" u="sng" dirty="0" smtClean="0">
                <a:solidFill>
                  <a:schemeClr val="bg1"/>
                </a:solidFill>
              </a:rPr>
              <a:t>PERSPECTIVE CHANGE PRACTICE QUIZ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688" y="2027253"/>
            <a:ext cx="8977312" cy="1126283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>
                <a:solidFill>
                  <a:schemeClr val="bg1"/>
                </a:solidFill>
              </a:rPr>
              <a:t>Brandon va au parc à vélo</a:t>
            </a:r>
            <a:r>
              <a:rPr lang="fr-FR" sz="3200" b="1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Brandon pense qu’il est responsable. 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Brandon emmène le chiot chez lui et il s’assied sur son lit.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4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Brandon a besoin de chercher la maman du chiot.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</a:rPr>
              <a:t>Brandon ne veut plus la responsabilité d’un chiot.</a:t>
            </a:r>
            <a:endParaRPr lang="fr-FR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5926" y="-11776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LA CLOCHETTE</a:t>
            </a:r>
            <a:br>
              <a:rPr lang="en-US" sz="11500" b="1" u="sng" dirty="0" smtClean="0">
                <a:solidFill>
                  <a:schemeClr val="bg1"/>
                </a:solidFill>
              </a:rPr>
            </a:br>
            <a:r>
              <a:rPr lang="en-US" sz="4400" b="1" u="sng" dirty="0" smtClean="0">
                <a:solidFill>
                  <a:schemeClr val="bg1"/>
                </a:solidFill>
              </a:rPr>
              <a:t>CIRCLE ANY MISTAKES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688" y="2027253"/>
            <a:ext cx="8977312" cy="1126283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>
                <a:solidFill>
                  <a:schemeClr val="bg1"/>
                </a:solidFill>
              </a:rPr>
              <a:t>Je va</a:t>
            </a:r>
            <a:r>
              <a:rPr lang="fr-FR" sz="3200" b="1" dirty="0">
                <a:solidFill>
                  <a:srgbClr val="00FFCC"/>
                </a:solidFill>
              </a:rPr>
              <a:t>is</a:t>
            </a:r>
            <a:r>
              <a:rPr lang="fr-FR" sz="3200" b="1" dirty="0">
                <a:solidFill>
                  <a:schemeClr val="bg1"/>
                </a:solidFill>
              </a:rPr>
              <a:t> au parc à vélo</a:t>
            </a:r>
            <a:r>
              <a:rPr lang="fr-FR" sz="3200" b="1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5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Je pens</a:t>
            </a:r>
            <a:r>
              <a:rPr lang="fr-FR" sz="3200" b="1" dirty="0">
                <a:solidFill>
                  <a:srgbClr val="00FFCC"/>
                </a:solidFill>
              </a:rPr>
              <a:t>e</a:t>
            </a: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>
                <a:solidFill>
                  <a:srgbClr val="00FFCC"/>
                </a:solidFill>
              </a:rPr>
              <a:t>que je suis </a:t>
            </a:r>
            <a:r>
              <a:rPr lang="fr-FR" sz="3200" b="1" dirty="0">
                <a:solidFill>
                  <a:schemeClr val="bg1"/>
                </a:solidFill>
              </a:rPr>
              <a:t>responsable. 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5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rgbClr val="00FFCC"/>
                </a:solidFill>
              </a:rPr>
              <a:t>J’e</a:t>
            </a:r>
            <a:r>
              <a:rPr lang="fr-FR" sz="3200" b="1" dirty="0" smtClean="0">
                <a:solidFill>
                  <a:schemeClr val="bg1"/>
                </a:solidFill>
              </a:rPr>
              <a:t>mmèn</a:t>
            </a:r>
            <a:r>
              <a:rPr lang="fr-FR" sz="3200" b="1" dirty="0" smtClean="0">
                <a:solidFill>
                  <a:srgbClr val="00FFCC"/>
                </a:solidFill>
              </a:rPr>
              <a:t>e</a:t>
            </a:r>
            <a:r>
              <a:rPr lang="fr-FR" sz="3200" b="1" dirty="0" smtClean="0">
                <a:solidFill>
                  <a:schemeClr val="bg1"/>
                </a:solidFill>
              </a:rPr>
              <a:t> le chiot chez </a:t>
            </a:r>
            <a:r>
              <a:rPr lang="fr-FR" sz="3200" b="1" dirty="0" smtClean="0">
                <a:solidFill>
                  <a:srgbClr val="00FFCC"/>
                </a:solidFill>
              </a:rPr>
              <a:t>moi</a:t>
            </a:r>
            <a:r>
              <a:rPr lang="fr-FR" sz="3200" b="1" dirty="0" smtClean="0">
                <a:solidFill>
                  <a:schemeClr val="bg1"/>
                </a:solidFill>
              </a:rPr>
              <a:t> et </a:t>
            </a:r>
            <a:r>
              <a:rPr lang="fr-FR" sz="3200" b="1" dirty="0" smtClean="0">
                <a:solidFill>
                  <a:srgbClr val="00FFCC"/>
                </a:solidFill>
              </a:rPr>
              <a:t>je m</a:t>
            </a:r>
            <a:r>
              <a:rPr lang="fr-FR" sz="3200" b="1" dirty="0" smtClean="0">
                <a:solidFill>
                  <a:schemeClr val="bg1"/>
                </a:solidFill>
              </a:rPr>
              <a:t>’assied</a:t>
            </a:r>
            <a:r>
              <a:rPr lang="fr-FR" sz="3200" b="1" dirty="0" smtClean="0">
                <a:solidFill>
                  <a:srgbClr val="00FFCC"/>
                </a:solidFill>
              </a:rPr>
              <a:t>s</a:t>
            </a:r>
            <a:r>
              <a:rPr lang="fr-FR" sz="3200" b="1" dirty="0" smtClean="0">
                <a:solidFill>
                  <a:schemeClr val="bg1"/>
                </a:solidFill>
              </a:rPr>
              <a:t> sur mon lit.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rgbClr val="00FFCC"/>
                </a:solidFill>
              </a:rPr>
              <a:t>J’ai</a:t>
            </a:r>
            <a:r>
              <a:rPr lang="fr-FR" sz="3200" b="1" dirty="0" smtClean="0">
                <a:solidFill>
                  <a:schemeClr val="bg1"/>
                </a:solidFill>
              </a:rPr>
              <a:t> besoin de chercher la maman du chiot.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</a:rPr>
              <a:t>Je ne veu</a:t>
            </a:r>
            <a:r>
              <a:rPr lang="fr-FR" sz="3200" b="1" dirty="0" smtClean="0">
                <a:solidFill>
                  <a:srgbClr val="00FFCC"/>
                </a:solidFill>
              </a:rPr>
              <a:t>x</a:t>
            </a:r>
            <a:r>
              <a:rPr lang="fr-FR" sz="3200" b="1" dirty="0" smtClean="0">
                <a:solidFill>
                  <a:schemeClr val="bg1"/>
                </a:solidFill>
              </a:rPr>
              <a:t> plus la responsabilité d’un chiot.</a:t>
            </a:r>
            <a:endParaRPr lang="fr-FR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37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5926" y="-11776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STORY BINGO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688" y="2027253"/>
            <a:ext cx="8977312" cy="112628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endParaRPr lang="fr-FR" sz="32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I </a:t>
            </a:r>
            <a:r>
              <a:rPr lang="fr-FR" sz="3200" b="1" dirty="0" err="1" smtClean="0">
                <a:solidFill>
                  <a:schemeClr val="bg1"/>
                </a:solidFill>
              </a:rPr>
              <a:t>will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retell</a:t>
            </a:r>
            <a:r>
              <a:rPr lang="fr-FR" sz="3200" b="1" dirty="0" smtClean="0">
                <a:solidFill>
                  <a:schemeClr val="bg1"/>
                </a:solidFill>
              </a:rPr>
              <a:t> the Taylor story </a:t>
            </a:r>
            <a:r>
              <a:rPr lang="fr-FR" sz="3200" b="1" dirty="0" err="1" smtClean="0">
                <a:solidFill>
                  <a:schemeClr val="bg1"/>
                </a:solidFill>
              </a:rPr>
              <a:t>from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start</a:t>
            </a:r>
            <a:r>
              <a:rPr lang="fr-FR" sz="3200" b="1" dirty="0" smtClean="0">
                <a:solidFill>
                  <a:schemeClr val="bg1"/>
                </a:solidFill>
              </a:rPr>
              <a:t> to finish.</a:t>
            </a:r>
          </a:p>
          <a:p>
            <a:pPr algn="l">
              <a:lnSpc>
                <a:spcPct val="100000"/>
              </a:lnSpc>
            </a:pPr>
            <a:endParaRPr lang="fr-FR" sz="3200" b="1" dirty="0" smtClean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fr-FR" sz="3200" b="1" dirty="0" err="1" smtClean="0">
                <a:solidFill>
                  <a:schemeClr val="bg1"/>
                </a:solidFill>
              </a:rPr>
              <a:t>When</a:t>
            </a:r>
            <a:r>
              <a:rPr lang="fr-FR" sz="3200" b="1" dirty="0" smtClean="0">
                <a:solidFill>
                  <a:schemeClr val="bg1"/>
                </a:solidFill>
              </a:rPr>
              <a:t> I </a:t>
            </a:r>
            <a:r>
              <a:rPr lang="fr-FR" sz="3200" b="1" dirty="0" err="1" smtClean="0">
                <a:solidFill>
                  <a:schemeClr val="bg1"/>
                </a:solidFill>
              </a:rPr>
              <a:t>say</a:t>
            </a:r>
            <a:r>
              <a:rPr lang="fr-FR" sz="3200" b="1" dirty="0" smtClean="0">
                <a:solidFill>
                  <a:schemeClr val="bg1"/>
                </a:solidFill>
              </a:rPr>
              <a:t> a sentence </a:t>
            </a:r>
            <a:r>
              <a:rPr lang="fr-FR" sz="3200" b="1" dirty="0" err="1" smtClean="0">
                <a:solidFill>
                  <a:schemeClr val="bg1"/>
                </a:solidFill>
              </a:rPr>
              <a:t>that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you</a:t>
            </a:r>
            <a:r>
              <a:rPr lang="fr-FR" sz="3200" b="1" dirty="0" smtClean="0">
                <a:solidFill>
                  <a:schemeClr val="bg1"/>
                </a:solidFill>
              </a:rPr>
              <a:t> have on </a:t>
            </a:r>
            <a:r>
              <a:rPr lang="fr-FR" sz="3200" b="1" dirty="0" err="1" smtClean="0">
                <a:solidFill>
                  <a:schemeClr val="bg1"/>
                </a:solidFill>
              </a:rPr>
              <a:t>your</a:t>
            </a:r>
            <a:r>
              <a:rPr lang="fr-FR" sz="3200" b="1" dirty="0" smtClean="0">
                <a:solidFill>
                  <a:schemeClr val="bg1"/>
                </a:solidFill>
              </a:rPr>
              <a:t> Bingo </a:t>
            </a:r>
            <a:r>
              <a:rPr lang="fr-FR" sz="3200" b="1" dirty="0" err="1" smtClean="0">
                <a:solidFill>
                  <a:schemeClr val="bg1"/>
                </a:solidFill>
              </a:rPr>
              <a:t>board</a:t>
            </a:r>
            <a:r>
              <a:rPr lang="fr-FR" sz="3200" b="1" dirty="0" smtClean="0">
                <a:solidFill>
                  <a:schemeClr val="bg1"/>
                </a:solidFill>
              </a:rPr>
              <a:t>, </a:t>
            </a:r>
            <a:r>
              <a:rPr lang="fr-FR" sz="3200" b="1" dirty="0" err="1" smtClean="0">
                <a:solidFill>
                  <a:schemeClr val="bg1"/>
                </a:solidFill>
              </a:rPr>
              <a:t>you</a:t>
            </a:r>
            <a:r>
              <a:rPr lang="fr-FR" sz="3200" b="1" dirty="0" smtClean="0">
                <a:solidFill>
                  <a:schemeClr val="bg1"/>
                </a:solidFill>
              </a:rPr>
              <a:t> must </a:t>
            </a:r>
            <a:r>
              <a:rPr lang="fr-FR" sz="3200" b="1" dirty="0" err="1" smtClean="0">
                <a:solidFill>
                  <a:schemeClr val="bg1"/>
                </a:solidFill>
              </a:rPr>
              <a:t>say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what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it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means</a:t>
            </a:r>
            <a:r>
              <a:rPr lang="fr-FR" sz="3200" b="1" dirty="0" smtClean="0">
                <a:solidFill>
                  <a:schemeClr val="bg1"/>
                </a:solidFill>
              </a:rPr>
              <a:t> in English, </a:t>
            </a:r>
            <a:r>
              <a:rPr lang="fr-FR" sz="3200" b="1" dirty="0" err="1" smtClean="0">
                <a:solidFill>
                  <a:schemeClr val="bg1"/>
                </a:solidFill>
              </a:rPr>
              <a:t>then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you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can</a:t>
            </a:r>
            <a:r>
              <a:rPr lang="fr-FR" sz="3200" b="1" dirty="0" smtClean="0">
                <a:solidFill>
                  <a:schemeClr val="bg1"/>
                </a:solidFill>
              </a:rPr>
              <a:t> mark </a:t>
            </a:r>
            <a:r>
              <a:rPr lang="fr-FR" sz="3200" b="1" dirty="0" err="1" smtClean="0">
                <a:solidFill>
                  <a:schemeClr val="bg1"/>
                </a:solidFill>
              </a:rPr>
              <a:t>it</a:t>
            </a:r>
            <a:r>
              <a:rPr lang="fr-FR" sz="3200" b="1" dirty="0" smtClean="0">
                <a:solidFill>
                  <a:schemeClr val="bg1"/>
                </a:solidFill>
              </a:rPr>
              <a:t>.</a:t>
            </a:r>
          </a:p>
          <a:p>
            <a:pPr algn="l">
              <a:lnSpc>
                <a:spcPct val="100000"/>
              </a:lnSpc>
            </a:pPr>
            <a:endParaRPr lang="fr-FR" sz="3200" b="1" dirty="0" smtClean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You </a:t>
            </a:r>
            <a:r>
              <a:rPr lang="fr-FR" sz="3200" b="1" dirty="0" err="1" smtClean="0">
                <a:solidFill>
                  <a:schemeClr val="bg1"/>
                </a:solidFill>
              </a:rPr>
              <a:t>can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win</a:t>
            </a:r>
            <a:r>
              <a:rPr lang="fr-FR" sz="3200" b="1" dirty="0" smtClean="0">
                <a:solidFill>
                  <a:schemeClr val="bg1"/>
                </a:solidFill>
              </a:rPr>
              <a:t> up to </a:t>
            </a:r>
            <a:r>
              <a:rPr lang="fr-FR" sz="3200" b="1" dirty="0" err="1" smtClean="0">
                <a:solidFill>
                  <a:schemeClr val="bg1"/>
                </a:solidFill>
              </a:rPr>
              <a:t>three</a:t>
            </a:r>
            <a:r>
              <a:rPr lang="fr-FR" sz="3200" b="1" dirty="0" smtClean="0">
                <a:solidFill>
                  <a:schemeClr val="bg1"/>
                </a:solidFill>
              </a:rPr>
              <a:t> times.</a:t>
            </a:r>
            <a:endParaRPr lang="fr-FR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17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607" y="104899"/>
            <a:ext cx="10598727" cy="2345907"/>
          </a:xfrm>
        </p:spPr>
        <p:txBody>
          <a:bodyPr>
            <a:noAutofit/>
          </a:bodyPr>
          <a:lstStyle/>
          <a:p>
            <a:r>
              <a:rPr lang="en-US" sz="6600" b="1" u="sng" dirty="0" smtClean="0">
                <a:solidFill>
                  <a:schemeClr val="bg1"/>
                </a:solidFill>
              </a:rPr>
              <a:t>BRAINSTORM</a:t>
            </a:r>
            <a:r>
              <a:rPr lang="en-US" sz="6600" b="1" dirty="0" smtClean="0">
                <a:solidFill>
                  <a:schemeClr val="bg1"/>
                </a:solidFill>
              </a:rPr>
              <a:t/>
            </a:r>
            <a:br>
              <a:rPr lang="en-US" sz="6600" b="1" dirty="0" smtClean="0">
                <a:solidFill>
                  <a:schemeClr val="bg1"/>
                </a:solidFill>
              </a:rPr>
            </a:br>
            <a:r>
              <a:rPr lang="en-US" sz="4000" b="1" dirty="0" smtClean="0">
                <a:solidFill>
                  <a:schemeClr val="bg1"/>
                </a:solidFill>
              </a:rPr>
              <a:t>How many types of pets do you know how to say in French??</a:t>
            </a:r>
          </a:p>
        </p:txBody>
      </p:sp>
    </p:spTree>
    <p:extLst>
      <p:ext uri="{BB962C8B-B14F-4D97-AF65-F5344CB8AC3E}">
        <p14:creationId xmlns:p14="http://schemas.microsoft.com/office/powerpoint/2010/main" val="2988396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402575"/>
            <a:ext cx="12192000" cy="2345907"/>
          </a:xfrm>
        </p:spPr>
        <p:txBody>
          <a:bodyPr>
            <a:noAutofit/>
          </a:bodyPr>
          <a:lstStyle/>
          <a:p>
            <a:pPr algn="l"/>
            <a:r>
              <a:rPr lang="en-US" sz="4800" b="1" u="sng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FOLLOW ALONG AND PARTICIPATE</a:t>
            </a:r>
            <a:br>
              <a:rPr lang="en-US" sz="4800" b="1" u="sng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J’ai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I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have					</a:t>
            </a: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Tu</a:t>
            </a: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 as 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You have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Je </a:t>
            </a:r>
            <a:r>
              <a:rPr lang="en-US" sz="4400" b="1" dirty="0" smtClean="0">
                <a:solidFill>
                  <a:srgbClr val="FF66CC"/>
                </a:solidFill>
                <a:latin typeface="Century Gothic" panose="020B0502020202020204" pitchFamily="34" charset="0"/>
              </a:rPr>
              <a:t>[ne] </a:t>
            </a: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promène</a:t>
            </a: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 </a:t>
            </a:r>
            <a:r>
              <a:rPr lang="en-US" sz="4400" b="1" dirty="0" smtClean="0">
                <a:solidFill>
                  <a:srgbClr val="FF66CC"/>
                </a:solidFill>
                <a:latin typeface="Century Gothic" panose="020B0502020202020204" pitchFamily="34" charset="0"/>
              </a:rPr>
              <a:t>[pas] 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I </a:t>
            </a:r>
            <a:r>
              <a:rPr lang="en-US" sz="4400" b="1" dirty="0" smtClean="0">
                <a:solidFill>
                  <a:srgbClr val="FF66CC"/>
                </a:solidFill>
                <a:latin typeface="Century Gothic" panose="020B0502020202020204" pitchFamily="34" charset="0"/>
              </a:rPr>
              <a:t>[don’t]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walk</a:t>
            </a:r>
            <a:b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J’aime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  I like</a:t>
            </a:r>
            <a:r>
              <a:rPr lang="en-US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Je </a:t>
            </a: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n’aime</a:t>
            </a: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 pas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	I don’t like 								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Chien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Dog	</a:t>
            </a: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	</a:t>
            </a: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Poisson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Fish			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												   </a:t>
            </a: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Cochon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Chat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Cat			</a:t>
            </a: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Oiseau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Bird		   Pig</a:t>
            </a:r>
          </a:p>
        </p:txBody>
      </p:sp>
    </p:spTree>
    <p:extLst>
      <p:ext uri="{BB962C8B-B14F-4D97-AF65-F5344CB8AC3E}">
        <p14:creationId xmlns:p14="http://schemas.microsoft.com/office/powerpoint/2010/main" val="2983889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7091" y="0"/>
            <a:ext cx="11914909" cy="983674"/>
          </a:xfrm>
        </p:spPr>
        <p:txBody>
          <a:bodyPr>
            <a:no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</a:rPr>
              <a:t>Qu’est-ce</a:t>
            </a:r>
            <a:r>
              <a:rPr lang="en-US" b="1" dirty="0" smtClean="0">
                <a:solidFill>
                  <a:schemeClr val="bg1"/>
                </a:solidFill>
              </a:rPr>
              <a:t> que </a:t>
            </a:r>
            <a:r>
              <a:rPr lang="en-US" b="1" dirty="0" err="1" smtClean="0">
                <a:solidFill>
                  <a:schemeClr val="bg1"/>
                </a:solidFill>
              </a:rPr>
              <a:t>tu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vois</a:t>
            </a:r>
            <a:r>
              <a:rPr lang="en-US" b="1" dirty="0" smtClean="0">
                <a:solidFill>
                  <a:schemeClr val="bg1"/>
                </a:solidFill>
              </a:rPr>
              <a:t> sur la photo?</a:t>
            </a:r>
            <a:endParaRPr lang="en-US" sz="18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4028" t="23201" r="30727" b="34186"/>
          <a:stretch/>
        </p:blipFill>
        <p:spPr>
          <a:xfrm>
            <a:off x="692725" y="1330038"/>
            <a:ext cx="6970497" cy="473825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760205" y="5943600"/>
            <a:ext cx="4639614" cy="9836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b="1" dirty="0" smtClean="0">
                <a:solidFill>
                  <a:srgbClr val="FFCC99"/>
                </a:solidFill>
              </a:rPr>
              <a:t>Il y a  </a:t>
            </a:r>
            <a:br>
              <a:rPr lang="en-US" sz="4800" b="1" dirty="0" smtClean="0">
                <a:solidFill>
                  <a:srgbClr val="FFCC99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There is</a:t>
            </a:r>
          </a:p>
          <a:p>
            <a:endParaRPr lang="en-US" sz="1800" b="1" dirty="0" smtClean="0">
              <a:solidFill>
                <a:schemeClr val="bg1"/>
              </a:solidFill>
            </a:endParaRPr>
          </a:p>
          <a:p>
            <a:r>
              <a:rPr lang="en-US" sz="4800" b="1" dirty="0" smtClean="0">
                <a:solidFill>
                  <a:srgbClr val="FFCC99"/>
                </a:solidFill>
              </a:rPr>
              <a:t>Il </a:t>
            </a:r>
            <a:r>
              <a:rPr lang="en-US" sz="4800" b="1" dirty="0" err="1" smtClean="0">
                <a:solidFill>
                  <a:srgbClr val="FFCC99"/>
                </a:solidFill>
              </a:rPr>
              <a:t>s’assied</a:t>
            </a:r>
            <a:r>
              <a:rPr lang="en-US" sz="4800" b="1" dirty="0" smtClean="0">
                <a:solidFill>
                  <a:srgbClr val="FFCC99"/>
                </a:solidFill>
              </a:rPr>
              <a:t> </a:t>
            </a:r>
            <a:br>
              <a:rPr lang="en-US" sz="4800" b="1" dirty="0" smtClean="0">
                <a:solidFill>
                  <a:srgbClr val="FFCC99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He is sitting</a:t>
            </a:r>
          </a:p>
          <a:p>
            <a:endParaRPr lang="en-US" sz="1100" b="1" dirty="0">
              <a:solidFill>
                <a:schemeClr val="bg1"/>
              </a:solidFill>
            </a:endParaRPr>
          </a:p>
          <a:p>
            <a:r>
              <a:rPr lang="en-US" sz="4800" b="1" dirty="0">
                <a:solidFill>
                  <a:srgbClr val="FFCC99"/>
                </a:solidFill>
              </a:rPr>
              <a:t>Il </a:t>
            </a:r>
            <a:r>
              <a:rPr lang="en-US" sz="4800" b="1" dirty="0" smtClean="0">
                <a:solidFill>
                  <a:srgbClr val="FFCC99"/>
                </a:solidFill>
              </a:rPr>
              <a:t>se sent </a:t>
            </a:r>
            <a:r>
              <a:rPr lang="en-US" sz="4800" b="1" dirty="0">
                <a:solidFill>
                  <a:schemeClr val="bg1"/>
                </a:solidFill>
              </a:rPr>
              <a:t/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He </a:t>
            </a:r>
            <a:r>
              <a:rPr lang="en-US" sz="3600" b="1" dirty="0" smtClean="0">
                <a:solidFill>
                  <a:schemeClr val="bg1"/>
                </a:solidFill>
              </a:rPr>
              <a:t>feels</a:t>
            </a:r>
            <a:endParaRPr lang="en-US" sz="3600" b="1" dirty="0">
              <a:solidFill>
                <a:schemeClr val="bg1"/>
              </a:solidFill>
            </a:endParaRPr>
          </a:p>
          <a:p>
            <a:endParaRPr lang="en-US" sz="1100" b="1" dirty="0">
              <a:solidFill>
                <a:schemeClr val="bg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sz="4800" b="1" dirty="0">
                <a:solidFill>
                  <a:srgbClr val="FFCC99"/>
                </a:solidFill>
                <a:ea typeface="+mn-ea"/>
                <a:cs typeface="+mn-cs"/>
              </a:rPr>
              <a:t>Il </a:t>
            </a:r>
            <a:r>
              <a:rPr lang="en-US" sz="4800" b="1" dirty="0" err="1" smtClean="0">
                <a:solidFill>
                  <a:srgbClr val="FFCC99"/>
                </a:solidFill>
                <a:ea typeface="+mn-ea"/>
                <a:cs typeface="+mn-cs"/>
              </a:rPr>
              <a:t>tient</a:t>
            </a:r>
            <a:r>
              <a:rPr lang="en-US" sz="4800" b="1" dirty="0" smtClean="0">
                <a:solidFill>
                  <a:srgbClr val="FFCC99"/>
                </a:solidFill>
                <a:ea typeface="+mn-ea"/>
                <a:cs typeface="+mn-cs"/>
              </a:rPr>
              <a:t> </a:t>
            </a:r>
            <a:r>
              <a:rPr lang="en-US" sz="4800" b="1" dirty="0">
                <a:solidFill>
                  <a:schemeClr val="bg1"/>
                </a:solidFill>
                <a:ea typeface="+mn-ea"/>
                <a:cs typeface="+mn-cs"/>
              </a:rPr>
              <a:t/>
            </a:r>
            <a:br>
              <a:rPr lang="en-US" sz="4800" b="1" dirty="0">
                <a:solidFill>
                  <a:schemeClr val="bg1"/>
                </a:solidFill>
                <a:ea typeface="+mn-ea"/>
                <a:cs typeface="+mn-cs"/>
              </a:rPr>
            </a:br>
            <a:r>
              <a:rPr lang="en-US" sz="3600" b="1" dirty="0">
                <a:solidFill>
                  <a:schemeClr val="bg1"/>
                </a:solidFill>
                <a:ea typeface="+mn-ea"/>
                <a:cs typeface="+mn-cs"/>
              </a:rPr>
              <a:t>He is </a:t>
            </a:r>
            <a:r>
              <a:rPr lang="en-US" sz="3600" b="1" dirty="0" smtClean="0">
                <a:solidFill>
                  <a:schemeClr val="bg1"/>
                </a:solidFill>
                <a:ea typeface="+mn-ea"/>
                <a:cs typeface="+mn-cs"/>
              </a:rPr>
              <a:t>holding</a:t>
            </a:r>
            <a:endParaRPr lang="en-US" sz="1100" b="1" dirty="0">
              <a:solidFill>
                <a:schemeClr val="bg1"/>
              </a:solidFill>
              <a:ea typeface="+mn-ea"/>
              <a:cs typeface="+mn-cs"/>
            </a:endParaRPr>
          </a:p>
          <a:p>
            <a:endParaRPr lang="en-US" sz="1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14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7491" y="1662546"/>
            <a:ext cx="8714509" cy="983674"/>
          </a:xfrm>
        </p:spPr>
        <p:txBody>
          <a:bodyPr>
            <a:noAutofit/>
          </a:bodyPr>
          <a:lstStyle/>
          <a:p>
            <a:r>
              <a:rPr lang="fr-FR" b="1" dirty="0" smtClean="0">
                <a:hlinkClick r:id="rId2"/>
              </a:rPr>
              <a:t>Regardons la vidéo!</a:t>
            </a:r>
            <a:endParaRPr lang="fr-FR" sz="1800" b="1" dirty="0"/>
          </a:p>
        </p:txBody>
      </p:sp>
    </p:spTree>
    <p:extLst>
      <p:ext uri="{BB962C8B-B14F-4D97-AF65-F5344CB8AC3E}">
        <p14:creationId xmlns:p14="http://schemas.microsoft.com/office/powerpoint/2010/main" val="3252765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2412</TotalTime>
  <Words>170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Office Theme</vt:lpstr>
      <vt:lpstr>LA CLOCHETTE PERSPECTIVE CHANGE PRACTICE QUIZ</vt:lpstr>
      <vt:lpstr>LA CLOCHETTE CIRCLE ANY MISTAKES</vt:lpstr>
      <vt:lpstr>STORY BINGO</vt:lpstr>
      <vt:lpstr>BRAINSTORM How many types of pets do you know how to say in French??</vt:lpstr>
      <vt:lpstr>FOLLOW ALONG AND PARTICIPATE  J’ai   I have     Tu as  You have  Je [ne] promène [pas]  I [don’t] walk  J’aime     I like Je n’aime pas  I don’t like          Chien  Dog  Poisson  Fish                  Cochon Chat  Cat   Oiseau   Bird     Pig</vt:lpstr>
      <vt:lpstr>Qu’est-ce que tu vois sur la photo?</vt:lpstr>
      <vt:lpstr>Regardons la vidéo!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15</cp:revision>
  <dcterms:created xsi:type="dcterms:W3CDTF">2017-03-14T11:09:48Z</dcterms:created>
  <dcterms:modified xsi:type="dcterms:W3CDTF">2017-03-16T11:36:54Z</dcterms:modified>
</cp:coreProperties>
</file>